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898A"/>
    <a:srgbClr val="628196"/>
    <a:srgbClr val="F2EEEA"/>
    <a:srgbClr val="2B546B"/>
    <a:srgbClr val="F5F4EF"/>
    <a:srgbClr val="ECE7E3"/>
    <a:srgbClr val="BDAEA5"/>
    <a:srgbClr val="CFC7C3"/>
    <a:srgbClr val="F4F2EE"/>
    <a:srgbClr val="F3F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7"/>
    <p:restoredTop sz="82579"/>
  </p:normalViewPr>
  <p:slideViewPr>
    <p:cSldViewPr snapToGrid="0" snapToObjects="1" showGuides="1">
      <p:cViewPr>
        <p:scale>
          <a:sx n="65" d="100"/>
          <a:sy n="65" d="100"/>
        </p:scale>
        <p:origin x="410" y="-475"/>
      </p:cViewPr>
      <p:guideLst>
        <p:guide orient="horz" pos="624"/>
        <p:guide pos="3840"/>
      </p:guideLst>
    </p:cSldViewPr>
  </p:slideViewPr>
  <p:notesTextViewPr>
    <p:cViewPr>
      <p:scale>
        <a:sx n="1" d="1"/>
        <a:sy n="1" d="1"/>
      </p:scale>
      <p:origin x="0" y="0"/>
    </p:cViewPr>
  </p:notesTextViewPr>
  <p:sorterViewPr>
    <p:cViewPr>
      <p:scale>
        <a:sx n="164" d="100"/>
        <a:sy n="16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27CC5-C8CA-4C47-9781-D91DD016EC74}" type="datetimeFigureOut">
              <a:rPr lang="en-US" smtClean="0"/>
              <a:t>7/21/2022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85382-57C0-0041-926E-5282882DA015}" type="slidenum">
              <a:rPr lang="en-US" smtClean="0"/>
              <a:t>‹#›</a:t>
            </a:fld>
            <a:endParaRPr lang="en-US" dirty="0"/>
          </a:p>
        </p:txBody>
      </p:sp>
    </p:spTree>
    <p:extLst>
      <p:ext uri="{BB962C8B-B14F-4D97-AF65-F5344CB8AC3E}">
        <p14:creationId xmlns:p14="http://schemas.microsoft.com/office/powerpoint/2010/main" val="111025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85382-57C0-0041-926E-5282882DA015}" type="slidenum">
              <a:rPr lang="en-US" smtClean="0"/>
              <a:t>1</a:t>
            </a:fld>
            <a:endParaRPr lang="en-US" dirty="0"/>
          </a:p>
        </p:txBody>
      </p:sp>
    </p:spTree>
    <p:extLst>
      <p:ext uri="{BB962C8B-B14F-4D97-AF65-F5344CB8AC3E}">
        <p14:creationId xmlns:p14="http://schemas.microsoft.com/office/powerpoint/2010/main" val="103028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AC18-22EB-2A42-9F1F-FDB648166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DF6665-FEF0-A84E-8051-BF544F2FC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92A41-CDD5-AD4C-B881-2EFCE419386A}"/>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5" name="Footer Placeholder 4">
            <a:extLst>
              <a:ext uri="{FF2B5EF4-FFF2-40B4-BE49-F238E27FC236}">
                <a16:creationId xmlns:a16="http://schemas.microsoft.com/office/drawing/2014/main" id="{8B440C50-CC64-684C-B1B6-A8D8A1FF1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88EC3C-B4DB-B540-ACF3-3F715013DC47}"/>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2041551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5FFBC-72DB-E744-AA7F-35C5F6CA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719F80-4C57-D042-B250-D0FD51CD7A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C1F6F-9BCA-8141-9AF9-6728AC463CD8}"/>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5" name="Footer Placeholder 4">
            <a:extLst>
              <a:ext uri="{FF2B5EF4-FFF2-40B4-BE49-F238E27FC236}">
                <a16:creationId xmlns:a16="http://schemas.microsoft.com/office/drawing/2014/main" id="{359E5F81-A648-564E-A055-3E8E2F99BC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C65314-554E-D24E-88A6-D2B8851A055F}"/>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119475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2CD4D-44C4-854B-9983-98C8250522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F8ABCA-62CD-3343-9B26-9682166A8C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5BE34-3BB0-BB44-9FA9-7CB2A512227C}"/>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5" name="Footer Placeholder 4">
            <a:extLst>
              <a:ext uri="{FF2B5EF4-FFF2-40B4-BE49-F238E27FC236}">
                <a16:creationId xmlns:a16="http://schemas.microsoft.com/office/drawing/2014/main" id="{CCD368F0-5C0E-4649-8662-9FE2BCC56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BCA122-0B61-A646-AC0D-E44FFE7DC1AD}"/>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316223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EE6A-D0D4-4349-9034-4FEE7D9AE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7BFAD-81B6-2F49-BBA9-7F365A0031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A2239-D281-DF4D-87A5-E98272C0FCCD}"/>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5" name="Footer Placeholder 4">
            <a:extLst>
              <a:ext uri="{FF2B5EF4-FFF2-40B4-BE49-F238E27FC236}">
                <a16:creationId xmlns:a16="http://schemas.microsoft.com/office/drawing/2014/main" id="{4E922E1B-A2FE-8F49-AA85-55AC8BFA33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AA0759-822A-5E4D-957A-E5A6141FDBED}"/>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344730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1896-7972-D74C-A3DD-85AFA51DC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E97977-2924-8F46-91CA-0EDB41963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7AE07A-5A95-6941-964F-7011A2C9364C}"/>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5" name="Footer Placeholder 4">
            <a:extLst>
              <a:ext uri="{FF2B5EF4-FFF2-40B4-BE49-F238E27FC236}">
                <a16:creationId xmlns:a16="http://schemas.microsoft.com/office/drawing/2014/main" id="{A9ED2657-8209-E14E-B04B-7851ACC0AB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57D14B-6132-4748-812B-D716FD17E3B9}"/>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151799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CE37-9990-914E-82FC-9A79C445A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82C22-F419-E047-A628-ACFDE7173D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F60B4-2408-D047-B956-3533474DEA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DEA035-F44E-4148-A5DB-2EF9C2712C47}"/>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6" name="Footer Placeholder 5">
            <a:extLst>
              <a:ext uri="{FF2B5EF4-FFF2-40B4-BE49-F238E27FC236}">
                <a16:creationId xmlns:a16="http://schemas.microsoft.com/office/drawing/2014/main" id="{AD29C92E-87E1-434D-AD73-289DAFAB66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9E03C1-3360-7745-B704-B92E5ECA15D4}"/>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76576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199D-4B08-494B-9ECE-0D51239F1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0D9B3-84A7-494B-8FCD-16A1E3933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394F1-F88D-4E4F-8CEB-A9A8B68D6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9FA52-4E26-5A47-A894-834D83FF30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730FB-82ED-0742-96DE-61169AA87B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1BB9CF-40DB-A445-AE0F-A23B2A1FEA14}"/>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8" name="Footer Placeholder 7">
            <a:extLst>
              <a:ext uri="{FF2B5EF4-FFF2-40B4-BE49-F238E27FC236}">
                <a16:creationId xmlns:a16="http://schemas.microsoft.com/office/drawing/2014/main" id="{46D136E8-2B49-3D40-8199-5887D6661D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10634B-58D1-EC4D-8525-3239EBABAE71}"/>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404565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DC7C-E5DB-474F-9D19-CE87746377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4D827E-516C-E449-9631-72888F1ED25F}"/>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4" name="Footer Placeholder 3">
            <a:extLst>
              <a:ext uri="{FF2B5EF4-FFF2-40B4-BE49-F238E27FC236}">
                <a16:creationId xmlns:a16="http://schemas.microsoft.com/office/drawing/2014/main" id="{B1E7AAED-0B87-8E42-A76A-D173A1B063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A653094-0256-6E4D-AE8B-B86EEBA63E0B}"/>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339154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DDCB1-F5CE-CA4F-BE07-24EA7F3623D8}"/>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3" name="Footer Placeholder 2">
            <a:extLst>
              <a:ext uri="{FF2B5EF4-FFF2-40B4-BE49-F238E27FC236}">
                <a16:creationId xmlns:a16="http://schemas.microsoft.com/office/drawing/2014/main" id="{54133403-5E16-1741-B877-88B1F16CB40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0734B6-D63F-114F-B4E1-39FD0A10C501}"/>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371680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64F0-240B-2F46-9E5C-4C249ACAA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E2F6D-9D50-2A4A-ABBB-6277AD6C20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D44F53-4976-3840-BC7A-695ECFFE7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F2ECA-3FB9-9C42-ADC6-CA31B4E8835C}"/>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6" name="Footer Placeholder 5">
            <a:extLst>
              <a:ext uri="{FF2B5EF4-FFF2-40B4-BE49-F238E27FC236}">
                <a16:creationId xmlns:a16="http://schemas.microsoft.com/office/drawing/2014/main" id="{5F9B591C-0B00-394C-9F19-BD91BC48D3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658B8B-161B-3E4C-9546-E4D425697FA9}"/>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416226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F7E7-66AB-F940-986A-3B6740F05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579505-D08A-2944-9765-6CE1B71F0F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C914E13-8F68-F347-B110-B3DA7295B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3FC32-5D44-9848-B9B5-2D5B3A70ADB7}"/>
              </a:ext>
            </a:extLst>
          </p:cNvPr>
          <p:cNvSpPr>
            <a:spLocks noGrp="1"/>
          </p:cNvSpPr>
          <p:nvPr>
            <p:ph type="dt" sz="half" idx="10"/>
          </p:nvPr>
        </p:nvSpPr>
        <p:spPr/>
        <p:txBody>
          <a:bodyPr/>
          <a:lstStyle/>
          <a:p>
            <a:fld id="{40140CE5-80BF-3641-92DD-5F1B1DACE7F0}" type="datetimeFigureOut">
              <a:rPr lang="en-US" smtClean="0"/>
              <a:t>7/21/2022</a:t>
            </a:fld>
            <a:endParaRPr lang="en-US" dirty="0"/>
          </a:p>
        </p:txBody>
      </p:sp>
      <p:sp>
        <p:nvSpPr>
          <p:cNvPr id="6" name="Footer Placeholder 5">
            <a:extLst>
              <a:ext uri="{FF2B5EF4-FFF2-40B4-BE49-F238E27FC236}">
                <a16:creationId xmlns:a16="http://schemas.microsoft.com/office/drawing/2014/main" id="{EAA85055-45C5-5B47-8870-E118ECF512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258D50-ACD9-5E43-8B44-06346C0F18B4}"/>
              </a:ext>
            </a:extLst>
          </p:cNvPr>
          <p:cNvSpPr>
            <a:spLocks noGrp="1"/>
          </p:cNvSpPr>
          <p:nvPr>
            <p:ph type="sldNum" sz="quarter" idx="12"/>
          </p:nvPr>
        </p:nvSpPr>
        <p:spPr/>
        <p:txBody>
          <a:bodyPr/>
          <a:lstStyle/>
          <a:p>
            <a:fld id="{EF61136B-7C9A-C345-888A-2F823AC2F73C}" type="slidenum">
              <a:rPr lang="en-US" smtClean="0"/>
              <a:t>‹#›</a:t>
            </a:fld>
            <a:endParaRPr lang="en-US" dirty="0"/>
          </a:p>
        </p:txBody>
      </p:sp>
    </p:spTree>
    <p:extLst>
      <p:ext uri="{BB962C8B-B14F-4D97-AF65-F5344CB8AC3E}">
        <p14:creationId xmlns:p14="http://schemas.microsoft.com/office/powerpoint/2010/main" val="81326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658187-1243-CF4B-BF18-D44E7A3D7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E9F8C2-16D6-AA45-A280-CFD9DCF41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F54D1-2071-8C42-85E7-2E91BB255A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40CE5-80BF-3641-92DD-5F1B1DACE7F0}" type="datetimeFigureOut">
              <a:rPr lang="en-US" smtClean="0"/>
              <a:t>7/21/2022</a:t>
            </a:fld>
            <a:endParaRPr lang="en-US" dirty="0"/>
          </a:p>
        </p:txBody>
      </p:sp>
      <p:sp>
        <p:nvSpPr>
          <p:cNvPr id="5" name="Footer Placeholder 4">
            <a:extLst>
              <a:ext uri="{FF2B5EF4-FFF2-40B4-BE49-F238E27FC236}">
                <a16:creationId xmlns:a16="http://schemas.microsoft.com/office/drawing/2014/main" id="{5FD3C024-EB29-8445-98C8-E1CBE4116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229EAC-3212-6B40-B8A6-DAAC42F33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1136B-7C9A-C345-888A-2F823AC2F73C}" type="slidenum">
              <a:rPr lang="en-US" smtClean="0"/>
              <a:t>‹#›</a:t>
            </a:fld>
            <a:endParaRPr lang="en-US" dirty="0"/>
          </a:p>
        </p:txBody>
      </p:sp>
    </p:spTree>
    <p:extLst>
      <p:ext uri="{BB962C8B-B14F-4D97-AF65-F5344CB8AC3E}">
        <p14:creationId xmlns:p14="http://schemas.microsoft.com/office/powerpoint/2010/main" val="1043369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ircle: Hollow 53">
            <a:extLst>
              <a:ext uri="{FF2B5EF4-FFF2-40B4-BE49-F238E27FC236}">
                <a16:creationId xmlns:a16="http://schemas.microsoft.com/office/drawing/2014/main" id="{A0CB9FF0-A56B-B64D-80BE-EBDB7E2F2D7E}"/>
              </a:ext>
            </a:extLst>
          </p:cNvPr>
          <p:cNvSpPr>
            <a:spLocks noChangeAspect="1"/>
          </p:cNvSpPr>
          <p:nvPr/>
        </p:nvSpPr>
        <p:spPr>
          <a:xfrm>
            <a:off x="3335788" y="618071"/>
            <a:ext cx="5556345" cy="5556345"/>
          </a:xfrm>
          <a:prstGeom prst="donut">
            <a:avLst>
              <a:gd name="adj" fmla="val 10925"/>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41">
            <a:extLst>
              <a:ext uri="{FF2B5EF4-FFF2-40B4-BE49-F238E27FC236}">
                <a16:creationId xmlns:a16="http://schemas.microsoft.com/office/drawing/2014/main" id="{3A35CE39-DE4E-8545-9CB2-D7B4BD40CE08}"/>
              </a:ext>
            </a:extLst>
          </p:cNvPr>
          <p:cNvSpPr/>
          <p:nvPr/>
        </p:nvSpPr>
        <p:spPr>
          <a:xfrm rot="10800000">
            <a:off x="6534476" y="3943130"/>
            <a:ext cx="5671795" cy="2140256"/>
          </a:xfrm>
          <a:prstGeom prst="rect">
            <a:avLst/>
          </a:prstGeom>
          <a:gradFill flip="none" rotWithShape="1">
            <a:gsLst>
              <a:gs pos="85000">
                <a:srgbClr val="ECE7E3"/>
              </a:gs>
              <a:gs pos="41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D52F8A1-D845-B344-A51C-7557CDA316CF}"/>
              </a:ext>
            </a:extLst>
          </p:cNvPr>
          <p:cNvSpPr/>
          <p:nvPr/>
        </p:nvSpPr>
        <p:spPr>
          <a:xfrm rot="10800000">
            <a:off x="6534476" y="734259"/>
            <a:ext cx="5671795" cy="2140256"/>
          </a:xfrm>
          <a:prstGeom prst="rect">
            <a:avLst/>
          </a:prstGeom>
          <a:gradFill flip="none" rotWithShape="1">
            <a:gsLst>
              <a:gs pos="85000">
                <a:srgbClr val="F1EEEA"/>
              </a:gs>
              <a:gs pos="41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4F36BE07-8C4C-0D4E-8A37-69804ABA6503}"/>
              </a:ext>
            </a:extLst>
          </p:cNvPr>
          <p:cNvSpPr/>
          <p:nvPr/>
        </p:nvSpPr>
        <p:spPr>
          <a:xfrm>
            <a:off x="0" y="3928818"/>
            <a:ext cx="5657526" cy="2140256"/>
          </a:xfrm>
          <a:prstGeom prst="rect">
            <a:avLst/>
          </a:prstGeom>
          <a:gradFill flip="none" rotWithShape="1">
            <a:gsLst>
              <a:gs pos="85000">
                <a:srgbClr val="ECE7E3"/>
              </a:gs>
              <a:gs pos="41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6A7CA90-7499-1346-9CA7-5228A152CE86}"/>
              </a:ext>
            </a:extLst>
          </p:cNvPr>
          <p:cNvSpPr/>
          <p:nvPr/>
        </p:nvSpPr>
        <p:spPr>
          <a:xfrm>
            <a:off x="-1841" y="542967"/>
            <a:ext cx="5657526" cy="2140256"/>
          </a:xfrm>
          <a:prstGeom prst="rect">
            <a:avLst/>
          </a:prstGeom>
          <a:gradFill flip="none" rotWithShape="1">
            <a:gsLst>
              <a:gs pos="85000">
                <a:srgbClr val="F1EEEA"/>
              </a:gs>
              <a:gs pos="41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ircle: Hollow 53">
            <a:extLst>
              <a:ext uri="{FF2B5EF4-FFF2-40B4-BE49-F238E27FC236}">
                <a16:creationId xmlns:a16="http://schemas.microsoft.com/office/drawing/2014/main" id="{321CC460-AEB5-42D8-8857-E17A2CACC247}"/>
              </a:ext>
            </a:extLst>
          </p:cNvPr>
          <p:cNvSpPr/>
          <p:nvPr/>
        </p:nvSpPr>
        <p:spPr>
          <a:xfrm>
            <a:off x="3435751" y="722451"/>
            <a:ext cx="5349240" cy="5349240"/>
          </a:xfrm>
          <a:prstGeom prst="donut">
            <a:avLst>
              <a:gd name="adj" fmla="val 10925"/>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TextBox 33">
            <a:extLst>
              <a:ext uri="{FF2B5EF4-FFF2-40B4-BE49-F238E27FC236}">
                <a16:creationId xmlns:a16="http://schemas.microsoft.com/office/drawing/2014/main" id="{C17252D5-1386-4795-810C-B34E30D3B946}"/>
              </a:ext>
            </a:extLst>
          </p:cNvPr>
          <p:cNvSpPr txBox="1"/>
          <p:nvPr/>
        </p:nvSpPr>
        <p:spPr>
          <a:xfrm>
            <a:off x="77501" y="4048387"/>
            <a:ext cx="3282180" cy="1997726"/>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b="1" dirty="0">
                <a:latin typeface="Georgia" panose="02040502050405020303" pitchFamily="18" charset="0"/>
              </a:rPr>
              <a:t>Fundraising Strategy </a:t>
            </a:r>
            <a:r>
              <a:rPr lang="en-US" sz="1200" dirty="0">
                <a:latin typeface="Georgia" panose="02040502050405020303" pitchFamily="18" charset="0"/>
              </a:rPr>
              <a:t>– Weekly posts to FaceBook &amp; Email Blasts targeting current Life Members to join the 1901 Club. </a:t>
            </a:r>
          </a:p>
          <a:p>
            <a:pPr marL="171450" indent="-171450">
              <a:lnSpc>
                <a:spcPct val="150000"/>
              </a:lnSpc>
              <a:buFont typeface="Arial" panose="020B0604020202020204" pitchFamily="34" charset="0"/>
              <a:buChar char="•"/>
            </a:pPr>
            <a:r>
              <a:rPr lang="en-US" sz="1200" dirty="0">
                <a:latin typeface="Georgia" panose="02040502050405020303" pitchFamily="18" charset="0"/>
              </a:rPr>
              <a:t>Weekly posts to FaceBook &amp; Email Blasts targeting GUNNA Members (Non-Life), and Alumni (Non-GUNAA) to become Life Members and join the 1901 Club.</a:t>
            </a:r>
          </a:p>
        </p:txBody>
      </p:sp>
      <p:sp>
        <p:nvSpPr>
          <p:cNvPr id="38" name="TextBox 37">
            <a:extLst>
              <a:ext uri="{FF2B5EF4-FFF2-40B4-BE49-F238E27FC236}">
                <a16:creationId xmlns:a16="http://schemas.microsoft.com/office/drawing/2014/main" id="{759361C3-323F-4B95-A62A-CA60826B242D}"/>
              </a:ext>
            </a:extLst>
          </p:cNvPr>
          <p:cNvSpPr txBox="1"/>
          <p:nvPr/>
        </p:nvSpPr>
        <p:spPr>
          <a:xfrm>
            <a:off x="8921752" y="4033298"/>
            <a:ext cx="2991459" cy="1165255"/>
          </a:xfrm>
          <a:prstGeom prst="rect">
            <a:avLst/>
          </a:prstGeom>
          <a:noFill/>
        </p:spPr>
        <p:txBody>
          <a:bodyPr wrap="square" rtlCol="0" anchor="b" anchorCtr="0">
            <a:spAutoFit/>
          </a:bodyPr>
          <a:lstStyle/>
          <a:p>
            <a:pPr>
              <a:lnSpc>
                <a:spcPct val="150000"/>
              </a:lnSpc>
            </a:pPr>
            <a:r>
              <a:rPr lang="en-US" sz="1200" dirty="0">
                <a:latin typeface="Georgia" panose="02040502050405020303" pitchFamily="18" charset="0"/>
              </a:rPr>
              <a:t>•  </a:t>
            </a:r>
            <a:r>
              <a:rPr lang="en-US" sz="1200" b="1" dirty="0">
                <a:latin typeface="Georgia" panose="02040502050405020303" pitchFamily="18" charset="0"/>
              </a:rPr>
              <a:t>Setting </a:t>
            </a:r>
            <a:r>
              <a:rPr lang="en-US" sz="1200" dirty="0">
                <a:latin typeface="Georgia" panose="02040502050405020303" pitchFamily="18" charset="0"/>
              </a:rPr>
              <a:t>– Virtual, GUNAA Website, various Grambling FaceBook Groups, Chapter Meetings</a:t>
            </a:r>
          </a:p>
          <a:p>
            <a:pPr>
              <a:lnSpc>
                <a:spcPct val="150000"/>
              </a:lnSpc>
            </a:pPr>
            <a:endParaRPr lang="en-US" sz="1200" dirty="0">
              <a:latin typeface="Georgia" panose="02040502050405020303" pitchFamily="18" charset="0"/>
            </a:endParaRPr>
          </a:p>
        </p:txBody>
      </p:sp>
      <p:sp>
        <p:nvSpPr>
          <p:cNvPr id="36" name="TextBox 35">
            <a:extLst>
              <a:ext uri="{FF2B5EF4-FFF2-40B4-BE49-F238E27FC236}">
                <a16:creationId xmlns:a16="http://schemas.microsoft.com/office/drawing/2014/main" id="{7FC9C45E-37A5-4D44-9997-236D6CEB9D18}"/>
              </a:ext>
            </a:extLst>
          </p:cNvPr>
          <p:cNvSpPr txBox="1"/>
          <p:nvPr/>
        </p:nvSpPr>
        <p:spPr>
          <a:xfrm>
            <a:off x="40375" y="734259"/>
            <a:ext cx="3256219" cy="255172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b="1" dirty="0">
                <a:latin typeface="Georgia" panose="02040502050405020303" pitchFamily="18" charset="0"/>
              </a:rPr>
              <a:t>Features </a:t>
            </a:r>
            <a:r>
              <a:rPr lang="en-US" sz="1200" dirty="0">
                <a:latin typeface="Georgia" panose="02040502050405020303" pitchFamily="18" charset="0"/>
              </a:rPr>
              <a:t>– 1901 Club is an exclusive membership club for Life Members of Grambling University National Alumni Association.</a:t>
            </a:r>
          </a:p>
          <a:p>
            <a:pPr marL="171450" indent="-171450">
              <a:lnSpc>
                <a:spcPct val="150000"/>
              </a:lnSpc>
              <a:buFont typeface="Arial" panose="020B0604020202020204" pitchFamily="34" charset="0"/>
              <a:buChar char="•"/>
            </a:pPr>
            <a:r>
              <a:rPr lang="en-US" sz="1200" b="1" dirty="0">
                <a:latin typeface="Georgia" panose="02040502050405020303" pitchFamily="18" charset="0"/>
              </a:rPr>
              <a:t>Branding </a:t>
            </a:r>
            <a:r>
              <a:rPr lang="en-US" sz="1200" dirty="0">
                <a:latin typeface="Georgia" panose="02040502050405020303" pitchFamily="18" charset="0"/>
              </a:rPr>
              <a:t>– 1901 Club Members will receive unique “Grambling” items to distinguish membership, each year active members will receive items as incentives for joining (Varsity Sweater)</a:t>
            </a:r>
          </a:p>
        </p:txBody>
      </p:sp>
      <p:sp>
        <p:nvSpPr>
          <p:cNvPr id="39" name="TextBox 38">
            <a:extLst>
              <a:ext uri="{FF2B5EF4-FFF2-40B4-BE49-F238E27FC236}">
                <a16:creationId xmlns:a16="http://schemas.microsoft.com/office/drawing/2014/main" id="{DD6F27EB-B681-4BD0-A6CE-7A4C2876F43D}"/>
              </a:ext>
            </a:extLst>
          </p:cNvPr>
          <p:cNvSpPr txBox="1"/>
          <p:nvPr/>
        </p:nvSpPr>
        <p:spPr>
          <a:xfrm>
            <a:off x="8626168" y="666619"/>
            <a:ext cx="3542392" cy="1442254"/>
          </a:xfrm>
          <a:prstGeom prst="rect">
            <a:avLst/>
          </a:prstGeom>
          <a:noFill/>
        </p:spPr>
        <p:txBody>
          <a:bodyPr wrap="square" rtlCol="0" anchor="b" anchorCtr="0">
            <a:spAutoFit/>
          </a:bodyPr>
          <a:lstStyle/>
          <a:p>
            <a:pPr>
              <a:lnSpc>
                <a:spcPct val="150000"/>
              </a:lnSpc>
            </a:pPr>
            <a:r>
              <a:rPr lang="en-US" sz="1200" dirty="0">
                <a:latin typeface="Georgia" panose="02040502050405020303" pitchFamily="18" charset="0"/>
              </a:rPr>
              <a:t>•  </a:t>
            </a:r>
            <a:r>
              <a:rPr lang="en-US" sz="1200" b="1" dirty="0">
                <a:latin typeface="Georgia" panose="02040502050405020303" pitchFamily="18" charset="0"/>
              </a:rPr>
              <a:t>Fundraising Goal </a:t>
            </a:r>
            <a:r>
              <a:rPr lang="en-US" sz="1200" dirty="0">
                <a:latin typeface="Georgia" panose="02040502050405020303" pitchFamily="18" charset="0"/>
              </a:rPr>
              <a:t>– $57,000 is the targeted </a:t>
            </a:r>
          </a:p>
          <a:p>
            <a:pPr>
              <a:lnSpc>
                <a:spcPct val="150000"/>
              </a:lnSpc>
            </a:pPr>
            <a:r>
              <a:rPr lang="en-US" sz="1200" dirty="0">
                <a:latin typeface="Georgia" panose="02040502050405020303" pitchFamily="18" charset="0"/>
              </a:rPr>
              <a:t>     goal for 2021 (300 Life  Members)</a:t>
            </a:r>
          </a:p>
          <a:p>
            <a:pPr marL="171450" indent="-171450">
              <a:lnSpc>
                <a:spcPct val="150000"/>
              </a:lnSpc>
              <a:buFont typeface="Arial" panose="020B0604020202020204" pitchFamily="34" charset="0"/>
              <a:buChar char="•"/>
            </a:pPr>
            <a:r>
              <a:rPr lang="en-US" sz="1200" b="1" dirty="0">
                <a:latin typeface="Georgia" panose="02040502050405020303" pitchFamily="18" charset="0"/>
              </a:rPr>
              <a:t>Fee </a:t>
            </a:r>
            <a:r>
              <a:rPr lang="en-US" sz="1200" dirty="0">
                <a:latin typeface="Georgia" panose="02040502050405020303" pitchFamily="18" charset="0"/>
              </a:rPr>
              <a:t>– $190.10 due annual</a:t>
            </a:r>
          </a:p>
          <a:p>
            <a:pPr marL="171450" indent="-171450">
              <a:lnSpc>
                <a:spcPct val="150000"/>
              </a:lnSpc>
              <a:buFont typeface="Arial" panose="020B0604020202020204" pitchFamily="34" charset="0"/>
              <a:buChar char="•"/>
            </a:pPr>
            <a:endParaRPr lang="en-US" sz="1200" dirty="0">
              <a:solidFill>
                <a:srgbClr val="FF0000"/>
              </a:solidFill>
              <a:latin typeface="Georgia" panose="02040502050405020303" pitchFamily="18" charset="0"/>
            </a:endParaRPr>
          </a:p>
          <a:p>
            <a:pPr>
              <a:lnSpc>
                <a:spcPct val="150000"/>
              </a:lnSpc>
            </a:pPr>
            <a:endParaRPr lang="en-US" sz="1200" dirty="0">
              <a:latin typeface="Georgia" panose="02040502050405020303" pitchFamily="18" charset="0"/>
            </a:endParaRPr>
          </a:p>
        </p:txBody>
      </p:sp>
      <p:grpSp>
        <p:nvGrpSpPr>
          <p:cNvPr id="48" name="Group 47">
            <a:extLst>
              <a:ext uri="{FF2B5EF4-FFF2-40B4-BE49-F238E27FC236}">
                <a16:creationId xmlns:a16="http://schemas.microsoft.com/office/drawing/2014/main" id="{2FE1250F-8D97-42A8-970F-4676142FB7C7}"/>
              </a:ext>
            </a:extLst>
          </p:cNvPr>
          <p:cNvGrpSpPr/>
          <p:nvPr/>
        </p:nvGrpSpPr>
        <p:grpSpPr>
          <a:xfrm>
            <a:off x="3848161" y="1106792"/>
            <a:ext cx="4495680" cy="4568810"/>
            <a:chOff x="4105448" y="2012124"/>
            <a:chExt cx="3975864" cy="3976714"/>
          </a:xfrm>
        </p:grpSpPr>
        <p:grpSp>
          <p:nvGrpSpPr>
            <p:cNvPr id="44" name="Group 43">
              <a:extLst>
                <a:ext uri="{FF2B5EF4-FFF2-40B4-BE49-F238E27FC236}">
                  <a16:creationId xmlns:a16="http://schemas.microsoft.com/office/drawing/2014/main" id="{4A463E40-4105-4882-93EB-FF775D5F9D93}"/>
                </a:ext>
              </a:extLst>
            </p:cNvPr>
            <p:cNvGrpSpPr/>
            <p:nvPr/>
          </p:nvGrpSpPr>
          <p:grpSpPr>
            <a:xfrm>
              <a:off x="4105448" y="2012124"/>
              <a:ext cx="3975864" cy="3976714"/>
              <a:chOff x="4206722" y="2113419"/>
              <a:chExt cx="3773318" cy="3774124"/>
            </a:xfrm>
          </p:grpSpPr>
          <p:sp>
            <p:nvSpPr>
              <p:cNvPr id="21" name="Freeform: Shape 20">
                <a:extLst>
                  <a:ext uri="{FF2B5EF4-FFF2-40B4-BE49-F238E27FC236}">
                    <a16:creationId xmlns:a16="http://schemas.microsoft.com/office/drawing/2014/main" id="{BF64CFD4-4D33-4B25-A08F-D251D5C3A165}"/>
                  </a:ext>
                </a:extLst>
              </p:cNvPr>
              <p:cNvSpPr/>
              <p:nvPr/>
            </p:nvSpPr>
            <p:spPr>
              <a:xfrm>
                <a:off x="4219827" y="4039360"/>
                <a:ext cx="1848183" cy="1848183"/>
              </a:xfrm>
              <a:custGeom>
                <a:avLst/>
                <a:gdLst>
                  <a:gd name="connsiteX0" fmla="*/ 267938 w 2619375"/>
                  <a:gd name="connsiteY0" fmla="*/ 94202 h 2619375"/>
                  <a:gd name="connsiteX1" fmla="*/ 464534 w 2619375"/>
                  <a:gd name="connsiteY1" fmla="*/ 290703 h 2619375"/>
                  <a:gd name="connsiteX2" fmla="*/ 612362 w 2619375"/>
                  <a:gd name="connsiteY2" fmla="*/ 810387 h 2619375"/>
                  <a:gd name="connsiteX3" fmla="*/ 1088136 w 2619375"/>
                  <a:gd name="connsiteY3" fmla="*/ 1515999 h 2619375"/>
                  <a:gd name="connsiteX4" fmla="*/ 1793748 w 2619375"/>
                  <a:gd name="connsiteY4" fmla="*/ 1991773 h 2619375"/>
                  <a:gd name="connsiteX5" fmla="*/ 2413064 w 2619375"/>
                  <a:gd name="connsiteY5" fmla="*/ 2152745 h 2619375"/>
                  <a:gd name="connsiteX6" fmla="*/ 2281238 w 2619375"/>
                  <a:gd name="connsiteY6" fmla="*/ 2284571 h 2619375"/>
                  <a:gd name="connsiteX7" fmla="*/ 2234089 w 2619375"/>
                  <a:gd name="connsiteY7" fmla="*/ 2331720 h 2619375"/>
                  <a:gd name="connsiteX8" fmla="*/ 2281238 w 2619375"/>
                  <a:gd name="connsiteY8" fmla="*/ 2378869 h 2619375"/>
                  <a:gd name="connsiteX9" fmla="*/ 2450687 w 2619375"/>
                  <a:gd name="connsiteY9" fmla="*/ 2548318 h 2619375"/>
                  <a:gd name="connsiteX10" fmla="*/ 906018 w 2619375"/>
                  <a:gd name="connsiteY10" fmla="*/ 1881568 h 2619375"/>
                  <a:gd name="connsiteX11" fmla="*/ 70199 w 2619375"/>
                  <a:gd name="connsiteY11" fmla="*/ 291179 h 2619375"/>
                  <a:gd name="connsiteX12" fmla="*/ 267938 w 2619375"/>
                  <a:gd name="connsiteY12" fmla="*/ 94202 h 2619375"/>
                  <a:gd name="connsiteX13" fmla="*/ 268034 w 2619375"/>
                  <a:gd name="connsiteY13" fmla="*/ 0 h 2619375"/>
                  <a:gd name="connsiteX14" fmla="*/ 0 w 2619375"/>
                  <a:gd name="connsiteY14" fmla="*/ 267081 h 2619375"/>
                  <a:gd name="connsiteX15" fmla="*/ 2619566 w 2619375"/>
                  <a:gd name="connsiteY15" fmla="*/ 2622899 h 2619375"/>
                  <a:gd name="connsiteX16" fmla="*/ 2328386 w 2619375"/>
                  <a:gd name="connsiteY16" fmla="*/ 2331720 h 2619375"/>
                  <a:gd name="connsiteX17" fmla="*/ 2562892 w 2619375"/>
                  <a:gd name="connsiteY17" fmla="*/ 2097215 h 2619375"/>
                  <a:gd name="connsiteX18" fmla="*/ 1819751 w 2619375"/>
                  <a:gd name="connsiteY18" fmla="*/ 1930337 h 2619375"/>
                  <a:gd name="connsiteX19" fmla="*/ 1135285 w 2619375"/>
                  <a:gd name="connsiteY19" fmla="*/ 1468850 h 2619375"/>
                  <a:gd name="connsiteX20" fmla="*/ 673799 w 2619375"/>
                  <a:gd name="connsiteY20" fmla="*/ 784384 h 2619375"/>
                  <a:gd name="connsiteX21" fmla="*/ 527209 w 2619375"/>
                  <a:gd name="connsiteY21" fmla="*/ 259080 h 2619375"/>
                  <a:gd name="connsiteX22" fmla="*/ 268034 w 2619375"/>
                  <a:gd name="connsiteY22" fmla="*/ 0 h 2619375"/>
                  <a:gd name="connsiteX23" fmla="*/ 268034 w 2619375"/>
                  <a:gd name="connsiteY23"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9375" h="2619375">
                    <a:moveTo>
                      <a:pt x="267938" y="94202"/>
                    </a:moveTo>
                    <a:lnTo>
                      <a:pt x="464534" y="290703"/>
                    </a:lnTo>
                    <a:cubicBezTo>
                      <a:pt x="492157" y="468916"/>
                      <a:pt x="541877" y="643604"/>
                      <a:pt x="612362" y="810387"/>
                    </a:cubicBezTo>
                    <a:cubicBezTo>
                      <a:pt x="724091" y="1074515"/>
                      <a:pt x="884110" y="1311973"/>
                      <a:pt x="1088136" y="1515999"/>
                    </a:cubicBezTo>
                    <a:cubicBezTo>
                      <a:pt x="1292162" y="1719929"/>
                      <a:pt x="1529620" y="1880045"/>
                      <a:pt x="1793748" y="1991773"/>
                    </a:cubicBezTo>
                    <a:cubicBezTo>
                      <a:pt x="1991773" y="2075593"/>
                      <a:pt x="2199513" y="2129504"/>
                      <a:pt x="2413064" y="2152745"/>
                    </a:cubicBezTo>
                    <a:lnTo>
                      <a:pt x="2281238" y="2284571"/>
                    </a:lnTo>
                    <a:lnTo>
                      <a:pt x="2234089" y="2331720"/>
                    </a:lnTo>
                    <a:lnTo>
                      <a:pt x="2281238" y="2378869"/>
                    </a:lnTo>
                    <a:lnTo>
                      <a:pt x="2450687" y="2548318"/>
                    </a:lnTo>
                    <a:cubicBezTo>
                      <a:pt x="1877663" y="2502979"/>
                      <a:pt x="1334548" y="2269617"/>
                      <a:pt x="906018" y="1881568"/>
                    </a:cubicBezTo>
                    <a:cubicBezTo>
                      <a:pt x="446723" y="1465612"/>
                      <a:pt x="150686" y="901827"/>
                      <a:pt x="70199" y="291179"/>
                    </a:cubicBezTo>
                    <a:lnTo>
                      <a:pt x="267938" y="94202"/>
                    </a:lnTo>
                    <a:moveTo>
                      <a:pt x="268034" y="0"/>
                    </a:moveTo>
                    <a:lnTo>
                      <a:pt x="0" y="267081"/>
                    </a:lnTo>
                    <a:cubicBezTo>
                      <a:pt x="156782" y="1581912"/>
                      <a:pt x="1266920" y="2604135"/>
                      <a:pt x="2619566" y="2622899"/>
                    </a:cubicBezTo>
                    <a:lnTo>
                      <a:pt x="2328386" y="2331720"/>
                    </a:lnTo>
                    <a:lnTo>
                      <a:pt x="2562892" y="2097215"/>
                    </a:lnTo>
                    <a:cubicBezTo>
                      <a:pt x="2305526" y="2086261"/>
                      <a:pt x="2055876" y="2030254"/>
                      <a:pt x="1819751" y="1930337"/>
                    </a:cubicBezTo>
                    <a:cubicBezTo>
                      <a:pt x="1563434" y="1821942"/>
                      <a:pt x="1333214" y="1666684"/>
                      <a:pt x="1135285" y="1468850"/>
                    </a:cubicBezTo>
                    <a:cubicBezTo>
                      <a:pt x="937451" y="1270921"/>
                      <a:pt x="782193" y="1040701"/>
                      <a:pt x="673799" y="784384"/>
                    </a:cubicBezTo>
                    <a:cubicBezTo>
                      <a:pt x="602361" y="615505"/>
                      <a:pt x="553307" y="439674"/>
                      <a:pt x="527209" y="259080"/>
                    </a:cubicBezTo>
                    <a:lnTo>
                      <a:pt x="268034" y="0"/>
                    </a:lnTo>
                    <a:lnTo>
                      <a:pt x="268034" y="0"/>
                    </a:lnTo>
                    <a:close/>
                  </a:path>
                </a:pathLst>
              </a:cu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FF0000"/>
                  </a:solidFill>
                  <a:latin typeface="Georgia" panose="02040502050405020303" pitchFamily="18" charset="0"/>
                </a:endParaRPr>
              </a:p>
            </p:txBody>
          </p:sp>
          <p:sp>
            <p:nvSpPr>
              <p:cNvPr id="26" name="Freeform: Shape 25">
                <a:extLst>
                  <a:ext uri="{FF2B5EF4-FFF2-40B4-BE49-F238E27FC236}">
                    <a16:creationId xmlns:a16="http://schemas.microsoft.com/office/drawing/2014/main" id="{55EDB06F-CBAA-41F5-A5D7-65BD38446A9A}"/>
                  </a:ext>
                </a:extLst>
              </p:cNvPr>
              <p:cNvSpPr/>
              <p:nvPr/>
            </p:nvSpPr>
            <p:spPr>
              <a:xfrm>
                <a:off x="4206722" y="2126323"/>
                <a:ext cx="1848183" cy="1841462"/>
              </a:xfrm>
              <a:custGeom>
                <a:avLst/>
                <a:gdLst>
                  <a:gd name="connsiteX0" fmla="*/ 2334959 w 2619375"/>
                  <a:gd name="connsiteY0" fmla="*/ 70199 h 2609850"/>
                  <a:gd name="connsiteX1" fmla="*/ 2527459 w 2619375"/>
                  <a:gd name="connsiteY1" fmla="*/ 262700 h 2609850"/>
                  <a:gd name="connsiteX2" fmla="*/ 2335721 w 2619375"/>
                  <a:gd name="connsiteY2" fmla="*/ 464344 h 2609850"/>
                  <a:gd name="connsiteX3" fmla="*/ 1812322 w 2619375"/>
                  <a:gd name="connsiteY3" fmla="*/ 612839 h 2609850"/>
                  <a:gd name="connsiteX4" fmla="*/ 1106710 w 2619375"/>
                  <a:gd name="connsiteY4" fmla="*/ 1088612 h 2609850"/>
                  <a:gd name="connsiteX5" fmla="*/ 630936 w 2619375"/>
                  <a:gd name="connsiteY5" fmla="*/ 1794224 h 2609850"/>
                  <a:gd name="connsiteX6" fmla="*/ 469487 w 2619375"/>
                  <a:gd name="connsiteY6" fmla="*/ 2418302 h 2609850"/>
                  <a:gd name="connsiteX7" fmla="*/ 333756 w 2619375"/>
                  <a:gd name="connsiteY7" fmla="*/ 2282571 h 2609850"/>
                  <a:gd name="connsiteX8" fmla="*/ 286607 w 2619375"/>
                  <a:gd name="connsiteY8" fmla="*/ 2235422 h 2609850"/>
                  <a:gd name="connsiteX9" fmla="*/ 239459 w 2619375"/>
                  <a:gd name="connsiteY9" fmla="*/ 2282571 h 2609850"/>
                  <a:gd name="connsiteX10" fmla="*/ 74771 w 2619375"/>
                  <a:gd name="connsiteY10" fmla="*/ 2447353 h 2609850"/>
                  <a:gd name="connsiteX11" fmla="*/ 743236 w 2619375"/>
                  <a:gd name="connsiteY11" fmla="*/ 904208 h 2609850"/>
                  <a:gd name="connsiteX12" fmla="*/ 2334959 w 2619375"/>
                  <a:gd name="connsiteY12" fmla="*/ 70199 h 2609850"/>
                  <a:gd name="connsiteX13" fmla="*/ 2359057 w 2619375"/>
                  <a:gd name="connsiteY13" fmla="*/ 0 h 2609850"/>
                  <a:gd name="connsiteX14" fmla="*/ 0 w 2619375"/>
                  <a:gd name="connsiteY14" fmla="*/ 2616422 h 2609850"/>
                  <a:gd name="connsiteX15" fmla="*/ 286607 w 2619375"/>
                  <a:gd name="connsiteY15" fmla="*/ 2329815 h 2609850"/>
                  <a:gd name="connsiteX16" fmla="*/ 525304 w 2619375"/>
                  <a:gd name="connsiteY16" fmla="*/ 2568416 h 2609850"/>
                  <a:gd name="connsiteX17" fmla="*/ 692372 w 2619375"/>
                  <a:gd name="connsiteY17" fmla="*/ 1820228 h 2609850"/>
                  <a:gd name="connsiteX18" fmla="*/ 1153859 w 2619375"/>
                  <a:gd name="connsiteY18" fmla="*/ 1135761 h 2609850"/>
                  <a:gd name="connsiteX19" fmla="*/ 1838325 w 2619375"/>
                  <a:gd name="connsiteY19" fmla="*/ 674275 h 2609850"/>
                  <a:gd name="connsiteX20" fmla="*/ 2368201 w 2619375"/>
                  <a:gd name="connsiteY20" fmla="*/ 527018 h 2609850"/>
                  <a:gd name="connsiteX21" fmla="*/ 2620613 w 2619375"/>
                  <a:gd name="connsiteY21" fmla="*/ 261557 h 2609850"/>
                  <a:gd name="connsiteX22" fmla="*/ 2359057 w 2619375"/>
                  <a:gd name="connsiteY22" fmla="*/ 0 h 2609850"/>
                  <a:gd name="connsiteX23" fmla="*/ 2359057 w 2619375"/>
                  <a:gd name="connsiteY23" fmla="*/ 0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9375" h="2609850">
                    <a:moveTo>
                      <a:pt x="2334959" y="70199"/>
                    </a:moveTo>
                    <a:lnTo>
                      <a:pt x="2527459" y="262700"/>
                    </a:lnTo>
                    <a:lnTo>
                      <a:pt x="2335721" y="464344"/>
                    </a:lnTo>
                    <a:cubicBezTo>
                      <a:pt x="2156079" y="491871"/>
                      <a:pt x="1980152" y="541782"/>
                      <a:pt x="1812322" y="612839"/>
                    </a:cubicBezTo>
                    <a:cubicBezTo>
                      <a:pt x="1548193" y="724567"/>
                      <a:pt x="1310735" y="884587"/>
                      <a:pt x="1106710" y="1088612"/>
                    </a:cubicBezTo>
                    <a:cubicBezTo>
                      <a:pt x="902780" y="1292638"/>
                      <a:pt x="742664" y="1530096"/>
                      <a:pt x="630936" y="1794224"/>
                    </a:cubicBezTo>
                    <a:cubicBezTo>
                      <a:pt x="546545" y="1993678"/>
                      <a:pt x="492443" y="2203037"/>
                      <a:pt x="469487" y="2418302"/>
                    </a:cubicBezTo>
                    <a:lnTo>
                      <a:pt x="333756" y="2282571"/>
                    </a:lnTo>
                    <a:lnTo>
                      <a:pt x="286607" y="2235422"/>
                    </a:lnTo>
                    <a:lnTo>
                      <a:pt x="239459" y="2282571"/>
                    </a:lnTo>
                    <a:lnTo>
                      <a:pt x="74771" y="2447353"/>
                    </a:lnTo>
                    <a:cubicBezTo>
                      <a:pt x="120872" y="1874615"/>
                      <a:pt x="354806" y="1332071"/>
                      <a:pt x="743236" y="904208"/>
                    </a:cubicBezTo>
                    <a:cubicBezTo>
                      <a:pt x="1159859" y="445389"/>
                      <a:pt x="1724025" y="150019"/>
                      <a:pt x="2334959" y="70199"/>
                    </a:cubicBezTo>
                    <a:moveTo>
                      <a:pt x="2359057" y="0"/>
                    </a:moveTo>
                    <a:cubicBezTo>
                      <a:pt x="1043654" y="155258"/>
                      <a:pt x="20479" y="1264253"/>
                      <a:pt x="0" y="2616422"/>
                    </a:cubicBezTo>
                    <a:lnTo>
                      <a:pt x="286607" y="2329815"/>
                    </a:lnTo>
                    <a:lnTo>
                      <a:pt x="525304" y="2568416"/>
                    </a:lnTo>
                    <a:cubicBezTo>
                      <a:pt x="535781" y="2309241"/>
                      <a:pt x="591788" y="2057972"/>
                      <a:pt x="692372" y="1820228"/>
                    </a:cubicBezTo>
                    <a:cubicBezTo>
                      <a:pt x="800767" y="1563910"/>
                      <a:pt x="956024" y="1333691"/>
                      <a:pt x="1153859" y="1135761"/>
                    </a:cubicBezTo>
                    <a:cubicBezTo>
                      <a:pt x="1351788" y="937927"/>
                      <a:pt x="1582007" y="782669"/>
                      <a:pt x="1838325" y="674275"/>
                    </a:cubicBezTo>
                    <a:cubicBezTo>
                      <a:pt x="2008632" y="602171"/>
                      <a:pt x="2185988" y="552926"/>
                      <a:pt x="2368201" y="527018"/>
                    </a:cubicBezTo>
                    <a:lnTo>
                      <a:pt x="2620613" y="261557"/>
                    </a:lnTo>
                    <a:lnTo>
                      <a:pt x="2359057" y="0"/>
                    </a:lnTo>
                    <a:lnTo>
                      <a:pt x="2359057" y="0"/>
                    </a:lnTo>
                    <a:close/>
                  </a:path>
                </a:pathLst>
              </a:cu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FF0000"/>
                  </a:solidFill>
                  <a:latin typeface="Georgia" panose="02040502050405020303" pitchFamily="18" charset="0"/>
                </a:endParaRPr>
              </a:p>
            </p:txBody>
          </p:sp>
          <p:sp>
            <p:nvSpPr>
              <p:cNvPr id="30" name="Freeform: Shape 29">
                <a:extLst>
                  <a:ext uri="{FF2B5EF4-FFF2-40B4-BE49-F238E27FC236}">
                    <a16:creationId xmlns:a16="http://schemas.microsoft.com/office/drawing/2014/main" id="{B9E90732-5236-4C8B-BB03-F76D7E66EAC1}"/>
                  </a:ext>
                </a:extLst>
              </p:cNvPr>
              <p:cNvSpPr/>
              <p:nvPr/>
            </p:nvSpPr>
            <p:spPr>
              <a:xfrm>
                <a:off x="6122918" y="2113419"/>
                <a:ext cx="1841463" cy="1848183"/>
              </a:xfrm>
              <a:custGeom>
                <a:avLst/>
                <a:gdLst>
                  <a:gd name="connsiteX0" fmla="*/ 168973 w 2609850"/>
                  <a:gd name="connsiteY0" fmla="*/ 74676 h 2619375"/>
                  <a:gd name="connsiteX1" fmla="*/ 1713452 w 2609850"/>
                  <a:gd name="connsiteY1" fmla="*/ 742950 h 2619375"/>
                  <a:gd name="connsiteX2" fmla="*/ 2547557 w 2609850"/>
                  <a:gd name="connsiteY2" fmla="*/ 2332196 h 2619375"/>
                  <a:gd name="connsiteX3" fmla="*/ 2351246 w 2609850"/>
                  <a:gd name="connsiteY3" fmla="*/ 2528507 h 2619375"/>
                  <a:gd name="connsiteX4" fmla="*/ 2154555 w 2609850"/>
                  <a:gd name="connsiteY4" fmla="*/ 2341531 h 2619375"/>
                  <a:gd name="connsiteX5" fmla="*/ 2005394 w 2609850"/>
                  <a:gd name="connsiteY5" fmla="*/ 1812512 h 2619375"/>
                  <a:gd name="connsiteX6" fmla="*/ 1529620 w 2609850"/>
                  <a:gd name="connsiteY6" fmla="*/ 1106900 h 2619375"/>
                  <a:gd name="connsiteX7" fmla="*/ 824008 w 2609850"/>
                  <a:gd name="connsiteY7" fmla="*/ 631127 h 2619375"/>
                  <a:gd name="connsiteX8" fmla="*/ 185833 w 2609850"/>
                  <a:gd name="connsiteY8" fmla="*/ 468154 h 2619375"/>
                  <a:gd name="connsiteX9" fmla="*/ 327088 w 2609850"/>
                  <a:gd name="connsiteY9" fmla="*/ 326898 h 2619375"/>
                  <a:gd name="connsiteX10" fmla="*/ 374237 w 2609850"/>
                  <a:gd name="connsiteY10" fmla="*/ 279749 h 2619375"/>
                  <a:gd name="connsiteX11" fmla="*/ 327088 w 2609850"/>
                  <a:gd name="connsiteY11" fmla="*/ 232601 h 2619375"/>
                  <a:gd name="connsiteX12" fmla="*/ 168973 w 2609850"/>
                  <a:gd name="connsiteY12" fmla="*/ 74676 h 2619375"/>
                  <a:gd name="connsiteX13" fmla="*/ 0 w 2609850"/>
                  <a:gd name="connsiteY13" fmla="*/ 0 h 2619375"/>
                  <a:gd name="connsiteX14" fmla="*/ 279845 w 2609850"/>
                  <a:gd name="connsiteY14" fmla="*/ 279845 h 2619375"/>
                  <a:gd name="connsiteX15" fmla="*/ 34766 w 2609850"/>
                  <a:gd name="connsiteY15" fmla="*/ 524923 h 2619375"/>
                  <a:gd name="connsiteX16" fmla="*/ 798005 w 2609850"/>
                  <a:gd name="connsiteY16" fmla="*/ 692563 h 2619375"/>
                  <a:gd name="connsiteX17" fmla="*/ 1482471 w 2609850"/>
                  <a:gd name="connsiteY17" fmla="*/ 1154049 h 2619375"/>
                  <a:gd name="connsiteX18" fmla="*/ 1943957 w 2609850"/>
                  <a:gd name="connsiteY18" fmla="*/ 1838516 h 2619375"/>
                  <a:gd name="connsiteX19" fmla="*/ 2091881 w 2609850"/>
                  <a:gd name="connsiteY19" fmla="*/ 2374011 h 2619375"/>
                  <a:gd name="connsiteX20" fmla="*/ 2352390 w 2609850"/>
                  <a:gd name="connsiteY20" fmla="*/ 2621661 h 2619375"/>
                  <a:gd name="connsiteX21" fmla="*/ 2616422 w 2609850"/>
                  <a:gd name="connsiteY21" fmla="*/ 2357628 h 2619375"/>
                  <a:gd name="connsiteX22" fmla="*/ 2618137 w 2609850"/>
                  <a:gd name="connsiteY22" fmla="*/ 2359343 h 2619375"/>
                  <a:gd name="connsiteX23" fmla="*/ 0 w 2609850"/>
                  <a:gd name="connsiteY23" fmla="*/ 0 h 2619375"/>
                  <a:gd name="connsiteX24" fmla="*/ 0 w 2609850"/>
                  <a:gd name="connsiteY24"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09850" h="2619375">
                    <a:moveTo>
                      <a:pt x="168973" y="74676"/>
                    </a:moveTo>
                    <a:cubicBezTo>
                      <a:pt x="742188" y="120396"/>
                      <a:pt x="1285208" y="354330"/>
                      <a:pt x="1713452" y="742950"/>
                    </a:cubicBezTo>
                    <a:cubicBezTo>
                      <a:pt x="2171891" y="1158907"/>
                      <a:pt x="2467166" y="1722215"/>
                      <a:pt x="2547557" y="2332196"/>
                    </a:cubicBezTo>
                    <a:lnTo>
                      <a:pt x="2351246" y="2528507"/>
                    </a:lnTo>
                    <a:lnTo>
                      <a:pt x="2154555" y="2341531"/>
                    </a:lnTo>
                    <a:cubicBezTo>
                      <a:pt x="2127314" y="2160270"/>
                      <a:pt x="2077212" y="1982343"/>
                      <a:pt x="2005394" y="1812512"/>
                    </a:cubicBezTo>
                    <a:cubicBezTo>
                      <a:pt x="1893665" y="1548384"/>
                      <a:pt x="1733645" y="1310926"/>
                      <a:pt x="1529620" y="1106900"/>
                    </a:cubicBezTo>
                    <a:cubicBezTo>
                      <a:pt x="1325594" y="902970"/>
                      <a:pt x="1088136" y="742855"/>
                      <a:pt x="824008" y="631127"/>
                    </a:cubicBezTo>
                    <a:cubicBezTo>
                      <a:pt x="620078" y="544830"/>
                      <a:pt x="405955" y="490252"/>
                      <a:pt x="185833" y="468154"/>
                    </a:cubicBezTo>
                    <a:lnTo>
                      <a:pt x="327088" y="326898"/>
                    </a:lnTo>
                    <a:lnTo>
                      <a:pt x="374237" y="279749"/>
                    </a:lnTo>
                    <a:lnTo>
                      <a:pt x="327088" y="232601"/>
                    </a:lnTo>
                    <a:lnTo>
                      <a:pt x="168973" y="74676"/>
                    </a:lnTo>
                    <a:moveTo>
                      <a:pt x="0" y="0"/>
                    </a:moveTo>
                    <a:lnTo>
                      <a:pt x="279845" y="279845"/>
                    </a:lnTo>
                    <a:lnTo>
                      <a:pt x="34766" y="524923"/>
                    </a:lnTo>
                    <a:cubicBezTo>
                      <a:pt x="299276" y="533781"/>
                      <a:pt x="555688" y="590074"/>
                      <a:pt x="798005" y="692563"/>
                    </a:cubicBezTo>
                    <a:cubicBezTo>
                      <a:pt x="1054322" y="800957"/>
                      <a:pt x="1284542" y="956215"/>
                      <a:pt x="1482471" y="1154049"/>
                    </a:cubicBezTo>
                    <a:cubicBezTo>
                      <a:pt x="1680305" y="1351979"/>
                      <a:pt x="1835563" y="1582198"/>
                      <a:pt x="1943957" y="1838516"/>
                    </a:cubicBezTo>
                    <a:cubicBezTo>
                      <a:pt x="2016728" y="2010632"/>
                      <a:pt x="2066258" y="2189798"/>
                      <a:pt x="2091881" y="2374011"/>
                    </a:cubicBezTo>
                    <a:lnTo>
                      <a:pt x="2352390" y="2621661"/>
                    </a:lnTo>
                    <a:lnTo>
                      <a:pt x="2616422" y="2357628"/>
                    </a:lnTo>
                    <a:lnTo>
                      <a:pt x="2618137" y="2359343"/>
                    </a:lnTo>
                    <a:cubicBezTo>
                      <a:pt x="2462975" y="1043369"/>
                      <a:pt x="1353122" y="19717"/>
                      <a:pt x="0" y="0"/>
                    </a:cubicBezTo>
                    <a:lnTo>
                      <a:pt x="0" y="0"/>
                    </a:lnTo>
                    <a:close/>
                  </a:path>
                </a:pathLst>
              </a:cu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9525" cap="flat">
                <a:noFill/>
                <a:prstDash val="solid"/>
                <a:miter/>
              </a:ln>
            </p:spPr>
            <p:txBody>
              <a:bodyPr rtlCol="0" anchor="ctr"/>
              <a:lstStyle/>
              <a:p>
                <a:endParaRPr lang="en-US" dirty="0">
                  <a:solidFill>
                    <a:srgbClr val="92898A"/>
                  </a:solidFill>
                  <a:latin typeface="Georgia" panose="02040502050405020303" pitchFamily="18" charset="0"/>
                </a:endParaRPr>
              </a:p>
            </p:txBody>
          </p:sp>
          <p:sp>
            <p:nvSpPr>
              <p:cNvPr id="35" name="Freeform: Shape 34">
                <a:extLst>
                  <a:ext uri="{FF2B5EF4-FFF2-40B4-BE49-F238E27FC236}">
                    <a16:creationId xmlns:a16="http://schemas.microsoft.com/office/drawing/2014/main" id="{62F8F8D8-21E2-45EE-BE4F-BA5D8420CBF8}"/>
                  </a:ext>
                </a:extLst>
              </p:cNvPr>
              <p:cNvSpPr/>
              <p:nvPr/>
            </p:nvSpPr>
            <p:spPr>
              <a:xfrm>
                <a:off x="6131857" y="4027263"/>
                <a:ext cx="1848183" cy="1848183"/>
              </a:xfrm>
              <a:custGeom>
                <a:avLst/>
                <a:gdLst>
                  <a:gd name="connsiteX0" fmla="*/ 2549461 w 2619375"/>
                  <a:gd name="connsiteY0" fmla="*/ 168688 h 2619375"/>
                  <a:gd name="connsiteX1" fmla="*/ 1884045 w 2619375"/>
                  <a:gd name="connsiteY1" fmla="*/ 1713452 h 2619375"/>
                  <a:gd name="connsiteX2" fmla="*/ 295180 w 2619375"/>
                  <a:gd name="connsiteY2" fmla="*/ 2550509 h 2619375"/>
                  <a:gd name="connsiteX3" fmla="*/ 94202 w 2619375"/>
                  <a:gd name="connsiteY3" fmla="*/ 2348865 h 2619375"/>
                  <a:gd name="connsiteX4" fmla="*/ 285464 w 2619375"/>
                  <a:gd name="connsiteY4" fmla="*/ 2157603 h 2619375"/>
                  <a:gd name="connsiteX5" fmla="*/ 811339 w 2619375"/>
                  <a:gd name="connsiteY5" fmla="*/ 2008823 h 2619375"/>
                  <a:gd name="connsiteX6" fmla="*/ 1516951 w 2619375"/>
                  <a:gd name="connsiteY6" fmla="*/ 1533049 h 2619375"/>
                  <a:gd name="connsiteX7" fmla="*/ 1992725 w 2619375"/>
                  <a:gd name="connsiteY7" fmla="*/ 827437 h 2619375"/>
                  <a:gd name="connsiteX8" fmla="*/ 2155221 w 2619375"/>
                  <a:gd name="connsiteY8" fmla="*/ 193929 h 2619375"/>
                  <a:gd name="connsiteX9" fmla="*/ 2292572 w 2619375"/>
                  <a:gd name="connsiteY9" fmla="*/ 331280 h 2619375"/>
                  <a:gd name="connsiteX10" fmla="*/ 2339721 w 2619375"/>
                  <a:gd name="connsiteY10" fmla="*/ 378428 h 2619375"/>
                  <a:gd name="connsiteX11" fmla="*/ 2386870 w 2619375"/>
                  <a:gd name="connsiteY11" fmla="*/ 331280 h 2619375"/>
                  <a:gd name="connsiteX12" fmla="*/ 2549461 w 2619375"/>
                  <a:gd name="connsiteY12" fmla="*/ 168688 h 2619375"/>
                  <a:gd name="connsiteX13" fmla="*/ 2623947 w 2619375"/>
                  <a:gd name="connsiteY13" fmla="*/ 0 h 2619375"/>
                  <a:gd name="connsiteX14" fmla="*/ 2339721 w 2619375"/>
                  <a:gd name="connsiteY14" fmla="*/ 284226 h 2619375"/>
                  <a:gd name="connsiteX15" fmla="*/ 2098834 w 2619375"/>
                  <a:gd name="connsiteY15" fmla="*/ 43244 h 2619375"/>
                  <a:gd name="connsiteX16" fmla="*/ 1931289 w 2619375"/>
                  <a:gd name="connsiteY16" fmla="*/ 801529 h 2619375"/>
                  <a:gd name="connsiteX17" fmla="*/ 1469803 w 2619375"/>
                  <a:gd name="connsiteY17" fmla="*/ 1485995 h 2619375"/>
                  <a:gd name="connsiteX18" fmla="*/ 785336 w 2619375"/>
                  <a:gd name="connsiteY18" fmla="*/ 1947482 h 2619375"/>
                  <a:gd name="connsiteX19" fmla="*/ 253936 w 2619375"/>
                  <a:gd name="connsiteY19" fmla="*/ 2094929 h 2619375"/>
                  <a:gd name="connsiteX20" fmla="*/ 0 w 2619375"/>
                  <a:gd name="connsiteY20" fmla="*/ 2348865 h 2619375"/>
                  <a:gd name="connsiteX21" fmla="*/ 271081 w 2619375"/>
                  <a:gd name="connsiteY21" fmla="*/ 2620899 h 2619375"/>
                  <a:gd name="connsiteX22" fmla="*/ 2623947 w 2619375"/>
                  <a:gd name="connsiteY22" fmla="*/ 0 h 2619375"/>
                  <a:gd name="connsiteX23" fmla="*/ 2623947 w 2619375"/>
                  <a:gd name="connsiteY23" fmla="*/ 0 h 261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19375" h="2619375">
                    <a:moveTo>
                      <a:pt x="2549461" y="168688"/>
                    </a:moveTo>
                    <a:cubicBezTo>
                      <a:pt x="2504504" y="741617"/>
                      <a:pt x="2271617" y="1284827"/>
                      <a:pt x="1884045" y="1713452"/>
                    </a:cubicBezTo>
                    <a:cubicBezTo>
                      <a:pt x="1468660" y="2172843"/>
                      <a:pt x="905447" y="2469357"/>
                      <a:pt x="295180" y="2550509"/>
                    </a:cubicBezTo>
                    <a:lnTo>
                      <a:pt x="94202" y="2348865"/>
                    </a:lnTo>
                    <a:lnTo>
                      <a:pt x="285464" y="2157603"/>
                    </a:lnTo>
                    <a:cubicBezTo>
                      <a:pt x="466154" y="2130076"/>
                      <a:pt x="642938" y="2080070"/>
                      <a:pt x="811339" y="2008823"/>
                    </a:cubicBezTo>
                    <a:cubicBezTo>
                      <a:pt x="1075468" y="1897094"/>
                      <a:pt x="1312926" y="1737075"/>
                      <a:pt x="1516951" y="1533049"/>
                    </a:cubicBezTo>
                    <a:cubicBezTo>
                      <a:pt x="1720882" y="1329023"/>
                      <a:pt x="1880997" y="1091565"/>
                      <a:pt x="1992725" y="827437"/>
                    </a:cubicBezTo>
                    <a:cubicBezTo>
                      <a:pt x="2078355" y="624840"/>
                      <a:pt x="2132838" y="412433"/>
                      <a:pt x="2155221" y="193929"/>
                    </a:cubicBezTo>
                    <a:lnTo>
                      <a:pt x="2292572" y="331280"/>
                    </a:lnTo>
                    <a:lnTo>
                      <a:pt x="2339721" y="378428"/>
                    </a:lnTo>
                    <a:lnTo>
                      <a:pt x="2386870" y="331280"/>
                    </a:lnTo>
                    <a:lnTo>
                      <a:pt x="2549461" y="168688"/>
                    </a:lnTo>
                    <a:moveTo>
                      <a:pt x="2623947" y="0"/>
                    </a:moveTo>
                    <a:lnTo>
                      <a:pt x="2339721" y="284226"/>
                    </a:lnTo>
                    <a:lnTo>
                      <a:pt x="2098834" y="43244"/>
                    </a:lnTo>
                    <a:cubicBezTo>
                      <a:pt x="2089404" y="305943"/>
                      <a:pt x="2033111" y="560737"/>
                      <a:pt x="1931289" y="801529"/>
                    </a:cubicBezTo>
                    <a:cubicBezTo>
                      <a:pt x="1822894" y="1057847"/>
                      <a:pt x="1667637" y="1288066"/>
                      <a:pt x="1469803" y="1485995"/>
                    </a:cubicBezTo>
                    <a:cubicBezTo>
                      <a:pt x="1271873" y="1683830"/>
                      <a:pt x="1041654" y="1839087"/>
                      <a:pt x="785336" y="1947482"/>
                    </a:cubicBezTo>
                    <a:cubicBezTo>
                      <a:pt x="614553" y="2019776"/>
                      <a:pt x="436626" y="2069021"/>
                      <a:pt x="253936" y="2094929"/>
                    </a:cubicBezTo>
                    <a:lnTo>
                      <a:pt x="0" y="2348865"/>
                    </a:lnTo>
                    <a:lnTo>
                      <a:pt x="271081" y="2620899"/>
                    </a:lnTo>
                    <a:cubicBezTo>
                      <a:pt x="1585055" y="2462689"/>
                      <a:pt x="2605945" y="1352360"/>
                      <a:pt x="2623947" y="0"/>
                    </a:cubicBezTo>
                    <a:lnTo>
                      <a:pt x="2623947" y="0"/>
                    </a:lnTo>
                    <a:close/>
                  </a:path>
                </a:pathLst>
              </a:cu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w="9525" cap="flat">
                <a:noFill/>
                <a:prstDash val="solid"/>
                <a:miter/>
              </a:ln>
            </p:spPr>
            <p:txBody>
              <a:bodyPr rtlCol="0" anchor="ctr"/>
              <a:lstStyle/>
              <a:p>
                <a:endParaRPr lang="en-US" dirty="0">
                  <a:solidFill>
                    <a:srgbClr val="92898A"/>
                  </a:solidFill>
                  <a:latin typeface="Georgia" panose="02040502050405020303" pitchFamily="18" charset="0"/>
                </a:endParaRPr>
              </a:p>
            </p:txBody>
          </p:sp>
        </p:grpSp>
        <p:sp>
          <p:nvSpPr>
            <p:cNvPr id="43" name="TextBox 42">
              <a:extLst>
                <a:ext uri="{FF2B5EF4-FFF2-40B4-BE49-F238E27FC236}">
                  <a16:creationId xmlns:a16="http://schemas.microsoft.com/office/drawing/2014/main" id="{F77F7238-78C2-4E70-A5D5-D29732BA71B4}"/>
                </a:ext>
              </a:extLst>
            </p:cNvPr>
            <p:cNvSpPr txBox="1"/>
            <p:nvPr/>
          </p:nvSpPr>
          <p:spPr>
            <a:xfrm rot="18900000">
              <a:off x="4348439" y="2215678"/>
              <a:ext cx="3566836" cy="3572626"/>
            </a:xfrm>
            <a:prstGeom prst="rect">
              <a:avLst/>
            </a:prstGeom>
            <a:noFill/>
          </p:spPr>
          <p:txBody>
            <a:bodyPr wrap="none" rtlCol="0">
              <a:prstTxWarp prst="textArchUp">
                <a:avLst/>
              </a:prstTxWarp>
              <a:spAutoFit/>
            </a:bodyPr>
            <a:lstStyle/>
            <a:p>
              <a:pPr algn="ctr"/>
              <a:r>
                <a:rPr lang="en-US" sz="1500" b="1" dirty="0">
                  <a:solidFill>
                    <a:srgbClr val="FF0000"/>
                  </a:solidFill>
                  <a:latin typeface="Georgia" panose="02040502050405020303" pitchFamily="18" charset="0"/>
                </a:rPr>
                <a:t>PRODUCT</a:t>
              </a:r>
            </a:p>
          </p:txBody>
        </p:sp>
        <p:sp>
          <p:nvSpPr>
            <p:cNvPr id="45" name="TextBox 44">
              <a:extLst>
                <a:ext uri="{FF2B5EF4-FFF2-40B4-BE49-F238E27FC236}">
                  <a16:creationId xmlns:a16="http://schemas.microsoft.com/office/drawing/2014/main" id="{78E5A6C1-C3AE-4601-A769-15568C3C2531}"/>
                </a:ext>
              </a:extLst>
            </p:cNvPr>
            <p:cNvSpPr txBox="1"/>
            <p:nvPr/>
          </p:nvSpPr>
          <p:spPr>
            <a:xfrm rot="2700000">
              <a:off x="4392253" y="2259563"/>
              <a:ext cx="3479208" cy="3484856"/>
            </a:xfrm>
            <a:prstGeom prst="rect">
              <a:avLst/>
            </a:prstGeom>
            <a:noFill/>
          </p:spPr>
          <p:txBody>
            <a:bodyPr wrap="none" rtlCol="0">
              <a:prstTxWarp prst="textArchUp">
                <a:avLst/>
              </a:prstTxWarp>
              <a:spAutoFit/>
            </a:bodyPr>
            <a:lstStyle/>
            <a:p>
              <a:pPr algn="ctr"/>
              <a:r>
                <a:rPr lang="en-US" sz="1500" b="1" dirty="0">
                  <a:solidFill>
                    <a:srgbClr val="FF0000"/>
                  </a:solidFill>
                  <a:latin typeface="Georgia" panose="02040502050405020303" pitchFamily="18" charset="0"/>
                </a:rPr>
                <a:t>PRICE</a:t>
              </a:r>
            </a:p>
          </p:txBody>
        </p:sp>
        <p:sp>
          <p:nvSpPr>
            <p:cNvPr id="46" name="TextBox 45">
              <a:extLst>
                <a:ext uri="{FF2B5EF4-FFF2-40B4-BE49-F238E27FC236}">
                  <a16:creationId xmlns:a16="http://schemas.microsoft.com/office/drawing/2014/main" id="{1BDA317A-94C0-42A9-A63C-76302BAEC7EF}"/>
                </a:ext>
              </a:extLst>
            </p:cNvPr>
            <p:cNvSpPr txBox="1"/>
            <p:nvPr/>
          </p:nvSpPr>
          <p:spPr>
            <a:xfrm rot="2700000">
              <a:off x="4317959" y="2267510"/>
              <a:ext cx="3566836" cy="3572626"/>
            </a:xfrm>
            <a:prstGeom prst="rect">
              <a:avLst/>
            </a:prstGeom>
            <a:noFill/>
          </p:spPr>
          <p:txBody>
            <a:bodyPr wrap="none" rtlCol="0">
              <a:prstTxWarp prst="textArchDown">
                <a:avLst/>
              </a:prstTxWarp>
              <a:spAutoFit/>
            </a:bodyPr>
            <a:lstStyle/>
            <a:p>
              <a:pPr algn="ctr"/>
              <a:r>
                <a:rPr lang="en-US" sz="1500" b="1" dirty="0">
                  <a:solidFill>
                    <a:srgbClr val="FF0000"/>
                  </a:solidFill>
                  <a:latin typeface="Georgia" panose="02040502050405020303" pitchFamily="18" charset="0"/>
                </a:rPr>
                <a:t>PROMOTION</a:t>
              </a:r>
            </a:p>
          </p:txBody>
        </p:sp>
        <p:sp>
          <p:nvSpPr>
            <p:cNvPr id="47" name="TextBox 46">
              <a:extLst>
                <a:ext uri="{FF2B5EF4-FFF2-40B4-BE49-F238E27FC236}">
                  <a16:creationId xmlns:a16="http://schemas.microsoft.com/office/drawing/2014/main" id="{360A6BA4-07BE-454F-9186-95B7CB7FB9C5}"/>
                </a:ext>
              </a:extLst>
            </p:cNvPr>
            <p:cNvSpPr txBox="1"/>
            <p:nvPr/>
          </p:nvSpPr>
          <p:spPr>
            <a:xfrm rot="18900000">
              <a:off x="4317959" y="2241594"/>
              <a:ext cx="3566836" cy="3572626"/>
            </a:xfrm>
            <a:prstGeom prst="rect">
              <a:avLst/>
            </a:prstGeom>
            <a:noFill/>
          </p:spPr>
          <p:txBody>
            <a:bodyPr wrap="none" rtlCol="0">
              <a:prstTxWarp prst="textArchDown">
                <a:avLst/>
              </a:prstTxWarp>
              <a:spAutoFit/>
            </a:bodyPr>
            <a:lstStyle/>
            <a:p>
              <a:pPr algn="ctr"/>
              <a:r>
                <a:rPr lang="en-US" sz="1500" b="1" dirty="0">
                  <a:solidFill>
                    <a:srgbClr val="FF0000"/>
                  </a:solidFill>
                  <a:latin typeface="Georgia" panose="02040502050405020303" pitchFamily="18" charset="0"/>
                </a:rPr>
                <a:t>PLACE</a:t>
              </a:r>
            </a:p>
          </p:txBody>
        </p:sp>
      </p:grpSp>
      <p:sp>
        <p:nvSpPr>
          <p:cNvPr id="4" name="TextBox 3">
            <a:extLst>
              <a:ext uri="{FF2B5EF4-FFF2-40B4-BE49-F238E27FC236}">
                <a16:creationId xmlns:a16="http://schemas.microsoft.com/office/drawing/2014/main" id="{F0700878-6134-3D40-BF00-8941372F01C9}"/>
              </a:ext>
            </a:extLst>
          </p:cNvPr>
          <p:cNvSpPr txBox="1"/>
          <p:nvPr/>
        </p:nvSpPr>
        <p:spPr>
          <a:xfrm>
            <a:off x="183444" y="157685"/>
            <a:ext cx="11997116" cy="369332"/>
          </a:xfrm>
          <a:prstGeom prst="rect">
            <a:avLst/>
          </a:prstGeom>
          <a:noFill/>
        </p:spPr>
        <p:txBody>
          <a:bodyPr wrap="square" rtlCol="0">
            <a:spAutoFit/>
          </a:bodyPr>
          <a:lstStyle/>
          <a:p>
            <a:r>
              <a:rPr lang="en-US" dirty="0">
                <a:latin typeface="Georgia" panose="02040502050405020303" pitchFamily="18" charset="0"/>
              </a:rPr>
              <a:t>Fundraiser Name: 1901 Club         Committee: GUNAA Membership          Duration: March 27, 2022– March 27, 2022</a:t>
            </a:r>
          </a:p>
        </p:txBody>
      </p:sp>
      <p:pic>
        <p:nvPicPr>
          <p:cNvPr id="5" name="Picture 4">
            <a:extLst>
              <a:ext uri="{FF2B5EF4-FFF2-40B4-BE49-F238E27FC236}">
                <a16:creationId xmlns:a16="http://schemas.microsoft.com/office/drawing/2014/main" id="{FD5A1737-3F7D-46D3-A868-07AB59EBC1BC}"/>
              </a:ext>
            </a:extLst>
          </p:cNvPr>
          <p:cNvPicPr>
            <a:picLocks noChangeAspect="1"/>
          </p:cNvPicPr>
          <p:nvPr/>
        </p:nvPicPr>
        <p:blipFill>
          <a:blip r:embed="rId3"/>
          <a:stretch>
            <a:fillRect/>
          </a:stretch>
        </p:blipFill>
        <p:spPr>
          <a:xfrm>
            <a:off x="4277246" y="1633316"/>
            <a:ext cx="3542144" cy="3473734"/>
          </a:xfrm>
          <a:prstGeom prst="rect">
            <a:avLst/>
          </a:prstGeom>
        </p:spPr>
      </p:pic>
    </p:spTree>
    <p:extLst>
      <p:ext uri="{BB962C8B-B14F-4D97-AF65-F5344CB8AC3E}">
        <p14:creationId xmlns:p14="http://schemas.microsoft.com/office/powerpoint/2010/main" val="5940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2)">
                                      <p:cBhvr>
                                        <p:cTn id="7" dur="2000"/>
                                        <p:tgtEl>
                                          <p:spTgt spid="5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heel(4)">
                                      <p:cBhvr>
                                        <p:cTn id="10" dur="2000"/>
                                        <p:tgtEl>
                                          <p:spTgt spid="51"/>
                                        </p:tgtEl>
                                      </p:cBhvr>
                                    </p:animEffect>
                                  </p:childTnLst>
                                </p:cTn>
                              </p:par>
                              <p:par>
                                <p:cTn id="11" presetID="21" presetClass="entr" presetSubtype="1" fill="hold" nodeType="withEffect">
                                  <p:stCondLst>
                                    <p:cond delay="2000"/>
                                  </p:stCondLst>
                                  <p:childTnLst>
                                    <p:set>
                                      <p:cBhvr>
                                        <p:cTn id="12" dur="1" fill="hold">
                                          <p:stCondLst>
                                            <p:cond delay="0"/>
                                          </p:stCondLst>
                                        </p:cTn>
                                        <p:tgtEl>
                                          <p:spTgt spid="48"/>
                                        </p:tgtEl>
                                        <p:attrNameLst>
                                          <p:attrName>style.visibility</p:attrName>
                                        </p:attrNameLst>
                                      </p:cBhvr>
                                      <p:to>
                                        <p:strVal val="visible"/>
                                      </p:to>
                                    </p:set>
                                    <p:animEffect transition="in" filter="wheel(1)">
                                      <p:cBhvr>
                                        <p:cTn id="13" dur="40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000"/>
                                        <p:tgtEl>
                                          <p:spTgt spid="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2000"/>
                                        <p:tgtEl>
                                          <p:spTgt spid="4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right)">
                                      <p:cBhvr>
                                        <p:cTn id="22" dur="2000"/>
                                        <p:tgtEl>
                                          <p:spTgt spid="5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right)">
                                      <p:cBhvr>
                                        <p:cTn id="25" dur="2000"/>
                                        <p:tgtEl>
                                          <p:spTgt spid="42"/>
                                        </p:tgtEl>
                                      </p:cBhvr>
                                    </p:animEffect>
                                  </p:childTnLst>
                                </p:cTn>
                              </p:par>
                              <p:par>
                                <p:cTn id="26" presetID="12" presetClass="entr" presetSubtype="8" fill="hold" grpId="0" nodeType="withEffect">
                                  <p:stCondLst>
                                    <p:cond delay="200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1000"/>
                                        <p:tgtEl>
                                          <p:spTgt spid="39"/>
                                        </p:tgtEl>
                                        <p:attrNameLst>
                                          <p:attrName>ppt_x</p:attrName>
                                        </p:attrNameLst>
                                      </p:cBhvr>
                                      <p:tavLst>
                                        <p:tav tm="0">
                                          <p:val>
                                            <p:strVal val="#ppt_x-#ppt_w*1.125000"/>
                                          </p:val>
                                        </p:tav>
                                        <p:tav tm="100000">
                                          <p:val>
                                            <p:strVal val="#ppt_x"/>
                                          </p:val>
                                        </p:tav>
                                      </p:tavLst>
                                    </p:anim>
                                    <p:animEffect transition="in" filter="wipe(right)">
                                      <p:cBhvr>
                                        <p:cTn id="29" dur="1000"/>
                                        <p:tgtEl>
                                          <p:spTgt spid="39"/>
                                        </p:tgtEl>
                                      </p:cBhvr>
                                    </p:animEffect>
                                  </p:childTnLst>
                                </p:cTn>
                              </p:par>
                              <p:par>
                                <p:cTn id="30" presetID="12" presetClass="entr" presetSubtype="8" fill="hold" grpId="0" nodeType="withEffect">
                                  <p:stCondLst>
                                    <p:cond delay="300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1000"/>
                                        <p:tgtEl>
                                          <p:spTgt spid="38"/>
                                        </p:tgtEl>
                                        <p:attrNameLst>
                                          <p:attrName>ppt_x</p:attrName>
                                        </p:attrNameLst>
                                      </p:cBhvr>
                                      <p:tavLst>
                                        <p:tav tm="0">
                                          <p:val>
                                            <p:strVal val="#ppt_x-#ppt_w*1.125000"/>
                                          </p:val>
                                        </p:tav>
                                        <p:tav tm="100000">
                                          <p:val>
                                            <p:strVal val="#ppt_x"/>
                                          </p:val>
                                        </p:tav>
                                      </p:tavLst>
                                    </p:anim>
                                    <p:animEffect transition="in" filter="wipe(right)">
                                      <p:cBhvr>
                                        <p:cTn id="33" dur="1000"/>
                                        <p:tgtEl>
                                          <p:spTgt spid="38"/>
                                        </p:tgtEl>
                                      </p:cBhvr>
                                    </p:animEffect>
                                  </p:childTnLst>
                                </p:cTn>
                              </p:par>
                              <p:par>
                                <p:cTn id="34" presetID="12" presetClass="entr" presetSubtype="8" fill="hold" grpId="0" nodeType="withEffect">
                                  <p:stCondLst>
                                    <p:cond delay="400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1000"/>
                                        <p:tgtEl>
                                          <p:spTgt spid="34"/>
                                        </p:tgtEl>
                                        <p:attrNameLst>
                                          <p:attrName>ppt_x</p:attrName>
                                        </p:attrNameLst>
                                      </p:cBhvr>
                                      <p:tavLst>
                                        <p:tav tm="0">
                                          <p:val>
                                            <p:strVal val="#ppt_x-#ppt_w*1.125000"/>
                                          </p:val>
                                        </p:tav>
                                        <p:tav tm="100000">
                                          <p:val>
                                            <p:strVal val="#ppt_x"/>
                                          </p:val>
                                        </p:tav>
                                      </p:tavLst>
                                    </p:anim>
                                    <p:animEffect transition="in" filter="wipe(right)">
                                      <p:cBhvr>
                                        <p:cTn id="37" dur="1000"/>
                                        <p:tgtEl>
                                          <p:spTgt spid="34"/>
                                        </p:tgtEl>
                                      </p:cBhvr>
                                    </p:animEffect>
                                  </p:childTnLst>
                                </p:cTn>
                              </p:par>
                              <p:par>
                                <p:cTn id="38" presetID="12" presetClass="entr" presetSubtype="8" fill="hold" grpId="0" nodeType="withEffect">
                                  <p:stCondLst>
                                    <p:cond delay="500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1000"/>
                                        <p:tgtEl>
                                          <p:spTgt spid="36"/>
                                        </p:tgtEl>
                                        <p:attrNameLst>
                                          <p:attrName>ppt_x</p:attrName>
                                        </p:attrNameLst>
                                      </p:cBhvr>
                                      <p:tavLst>
                                        <p:tav tm="0">
                                          <p:val>
                                            <p:strVal val="#ppt_x-#ppt_w*1.125000"/>
                                          </p:val>
                                        </p:tav>
                                        <p:tav tm="100000">
                                          <p:val>
                                            <p:strVal val="#ppt_x"/>
                                          </p:val>
                                        </p:tav>
                                      </p:tavLst>
                                    </p:anim>
                                    <p:animEffect transition="in" filter="wipe(right)">
                                      <p:cBhvr>
                                        <p:cTn id="4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2" grpId="0" animBg="1"/>
      <p:bldP spid="50" grpId="0" animBg="1"/>
      <p:bldP spid="40" grpId="0" animBg="1"/>
      <p:bldP spid="3" grpId="0" animBg="1"/>
      <p:bldP spid="54" grpId="0" animBg="1"/>
      <p:bldP spid="34" grpId="0"/>
      <p:bldP spid="38" grpId="0"/>
      <p:bldP spid="36"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5F55-B2A6-7F49-B76B-AFA9DFF01858}"/>
              </a:ext>
            </a:extLst>
          </p:cNvPr>
          <p:cNvSpPr>
            <a:spLocks noGrp="1"/>
          </p:cNvSpPr>
          <p:nvPr>
            <p:ph type="title"/>
          </p:nvPr>
        </p:nvSpPr>
        <p:spPr>
          <a:xfrm>
            <a:off x="689919" y="216845"/>
            <a:ext cx="10515600" cy="598702"/>
          </a:xfrm>
        </p:spPr>
        <p:txBody>
          <a:bodyPr>
            <a:normAutofit fontScale="90000"/>
          </a:bodyPr>
          <a:lstStyle/>
          <a:p>
            <a:r>
              <a:rPr lang="en-US" dirty="0">
                <a:latin typeface="Georgia" panose="02040502050405020303" pitchFamily="18" charset="0"/>
              </a:rPr>
              <a:t>FAQs</a:t>
            </a:r>
          </a:p>
        </p:txBody>
      </p:sp>
      <p:sp>
        <p:nvSpPr>
          <p:cNvPr id="3" name="Content Placeholder 2">
            <a:extLst>
              <a:ext uri="{FF2B5EF4-FFF2-40B4-BE49-F238E27FC236}">
                <a16:creationId xmlns:a16="http://schemas.microsoft.com/office/drawing/2014/main" id="{F51388B9-7D86-854F-936F-6436F78B25BE}"/>
              </a:ext>
            </a:extLst>
          </p:cNvPr>
          <p:cNvSpPr>
            <a:spLocks noGrp="1"/>
          </p:cNvSpPr>
          <p:nvPr>
            <p:ph idx="1"/>
          </p:nvPr>
        </p:nvSpPr>
        <p:spPr>
          <a:xfrm>
            <a:off x="838200" y="815546"/>
            <a:ext cx="10515600" cy="5523469"/>
          </a:xfrm>
        </p:spPr>
        <p:txBody>
          <a:bodyPr>
            <a:noAutofit/>
          </a:bodyPr>
          <a:lstStyle/>
          <a:p>
            <a:r>
              <a:rPr lang="en-US" sz="1200" dirty="0">
                <a:latin typeface="Georgia" panose="02040502050405020303" pitchFamily="18" charset="0"/>
              </a:rPr>
              <a:t>What is the 1901 club? Exclusive club offered to Life Members, this club will generate funds for operations, scholarships, and special projects.</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What’s the fee amount for current members that are non-life members wanting to become life members?  $1,000 single $1,500 couple</a:t>
            </a:r>
            <a:br>
              <a:rPr lang="en-US" sz="1200" dirty="0">
                <a:solidFill>
                  <a:srgbClr val="FF0000"/>
                </a:solidFill>
                <a:latin typeface="Georgia" panose="02040502050405020303" pitchFamily="18" charset="0"/>
              </a:rPr>
            </a:br>
            <a:endParaRPr lang="en-US" sz="1200" dirty="0">
              <a:solidFill>
                <a:srgbClr val="FF0000"/>
              </a:solidFill>
              <a:latin typeface="Georgia" panose="02040502050405020303" pitchFamily="18" charset="0"/>
            </a:endParaRPr>
          </a:p>
          <a:p>
            <a:r>
              <a:rPr lang="en-US" sz="1200" dirty="0">
                <a:latin typeface="Georgia" panose="02040502050405020303" pitchFamily="18" charset="0"/>
              </a:rPr>
              <a:t>1901 Club registration is annual and is open from March 1, 2022 – February 28, 2023.</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What are the immediate benefits of joining the 1901 club?  Life Membership Benefits in addition to: Digital Membership Badge for </a:t>
            </a:r>
            <a:r>
              <a:rPr lang="en-US" sz="1200">
                <a:latin typeface="Georgia" panose="02040502050405020303" pitchFamily="18" charset="0"/>
              </a:rPr>
              <a:t>Social Media, </a:t>
            </a:r>
            <a:r>
              <a:rPr lang="en-US" sz="1200" dirty="0">
                <a:latin typeface="Georgia" panose="02040502050405020303" pitchFamily="18" charset="0"/>
              </a:rPr>
              <a:t>19% discount for vendor fee at GUNAA store, Exclusive Gift for Life Members, Early Bird Notification / Registration of Events</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What’s significant about the 1901 club? Fundraising stream, Life Membership is in an interest-bearing account to which only the interest can be used.  The 1901 club generates funds for operations, scholarships, and special projects.</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Is the 1901 club recognized by the university or just GUNAA? The 1901 Club is apart of GUNAA which is recognized as an affiliate of the University</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Do I have to be a member of a local chapter to join the 1901 club? No, but it is strongly encouraged for member to join a local GUNAA chapter</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Are there membership meetings for the 1901 club? Quarterly meetings hosted by Membership/Fundraising Committees </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Is membership in the 1901 club an annual renewal?  Yes, Can members cancel membership at any time? Yes, must cancel 30 days prior to the renewal if you are on an automated draft.</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Will 1901 club members be listed on the GUNAA website? Yes</a:t>
            </a:r>
            <a:br>
              <a:rPr lang="en-US" sz="1200" dirty="0">
                <a:latin typeface="Georgia" panose="02040502050405020303" pitchFamily="18" charset="0"/>
              </a:rPr>
            </a:br>
            <a:endParaRPr lang="en-US" sz="1200" dirty="0">
              <a:latin typeface="Georgia" panose="02040502050405020303" pitchFamily="18" charset="0"/>
            </a:endParaRPr>
          </a:p>
          <a:p>
            <a:r>
              <a:rPr lang="en-US" sz="1200" dirty="0">
                <a:latin typeface="Georgia" panose="02040502050405020303" pitchFamily="18" charset="0"/>
              </a:rPr>
              <a:t>How does the 1901 club benefit the university? Funds will be used to support, scholarships, university special projects such as re-stocking goods for the Student Resource Center and Athletic Fuel Stations. </a:t>
            </a:r>
          </a:p>
        </p:txBody>
      </p:sp>
    </p:spTree>
    <p:extLst>
      <p:ext uri="{BB962C8B-B14F-4D97-AF65-F5344CB8AC3E}">
        <p14:creationId xmlns:p14="http://schemas.microsoft.com/office/powerpoint/2010/main" val="3698985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18356</TotalTime>
  <Words>492</Words>
  <Application>Microsoft Office PowerPoint</Application>
  <PresentationFormat>Widescreen</PresentationFormat>
  <Paragraphs>26</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Georgia</vt:lpstr>
      <vt:lpstr>Office Theme</vt:lpstr>
      <vt:lpstr>PowerPoint Presentation</vt:lpstr>
      <vt:lpstr>FAQs</vt:lpstr>
    </vt:vector>
  </TitlesOfParts>
  <Manager>You Exec (https://youexec.com/resources)</Manager>
  <Company>You Exec (https://youexec.com/resources)</Company>
  <LinksUpToDate>false</LinksUpToDate>
  <SharedDoc>false</SharedDoc>
  <HyperlinkBase>You Exec (https://youexec.com/resources)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Mix</dc:title>
  <dc:subject>Marketing Mix</dc:subject>
  <dc:creator>You Exec (https://youexec.com/resources)</dc:creator>
  <cp:keywords>You Exec (https:/youexec.com/resources)</cp:keywords>
  <dc:description>You Exec (https://youexec.com/resources)</dc:description>
  <cp:lastModifiedBy>Rick Molina</cp:lastModifiedBy>
  <cp:revision>2152</cp:revision>
  <dcterms:created xsi:type="dcterms:W3CDTF">2020-11-25T22:40:57Z</dcterms:created>
  <dcterms:modified xsi:type="dcterms:W3CDTF">2022-07-21T12:35:11Z</dcterms:modified>
  <cp:category>You Exec (https://youexec.com/resources)</cp:category>
</cp:coreProperties>
</file>